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6" r:id="rId10"/>
    <p:sldId id="280" r:id="rId11"/>
    <p:sldId id="283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1" r:id="rId23"/>
    <p:sldId id="279" r:id="rId24"/>
    <p:sldId id="282" r:id="rId25"/>
    <p:sldId id="278" r:id="rId26"/>
    <p:sldId id="286" r:id="rId27"/>
    <p:sldId id="285" r:id="rId28"/>
    <p:sldId id="284" r:id="rId29"/>
    <p:sldId id="287" r:id="rId30"/>
    <p:sldId id="288" r:id="rId31"/>
    <p:sldId id="289" r:id="rId32"/>
    <p:sldId id="290" r:id="rId33"/>
    <p:sldId id="291" r:id="rId34"/>
    <p:sldId id="294" r:id="rId35"/>
    <p:sldId id="292" r:id="rId36"/>
    <p:sldId id="293" r:id="rId37"/>
    <p:sldId id="295" r:id="rId38"/>
    <p:sldId id="296" r:id="rId39"/>
    <p:sldId id="297" r:id="rId40"/>
    <p:sldId id="318" r:id="rId41"/>
    <p:sldId id="298" r:id="rId42"/>
    <p:sldId id="300" r:id="rId43"/>
    <p:sldId id="299" r:id="rId44"/>
    <p:sldId id="305" r:id="rId45"/>
    <p:sldId id="306" r:id="rId46"/>
    <p:sldId id="307" r:id="rId47"/>
    <p:sldId id="308" r:id="rId48"/>
    <p:sldId id="310" r:id="rId49"/>
    <p:sldId id="311" r:id="rId50"/>
    <p:sldId id="312" r:id="rId51"/>
    <p:sldId id="313" r:id="rId52"/>
    <p:sldId id="314" r:id="rId53"/>
    <p:sldId id="304" r:id="rId54"/>
    <p:sldId id="309" r:id="rId55"/>
    <p:sldId id="315" r:id="rId56"/>
    <p:sldId id="301" r:id="rId57"/>
    <p:sldId id="302" r:id="rId58"/>
    <p:sldId id="303" r:id="rId59"/>
    <p:sldId id="316" r:id="rId60"/>
    <p:sldId id="317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76077"/>
  </p:normalViewPr>
  <p:slideViewPr>
    <p:cSldViewPr snapToGrid="0" snapToObjects="1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IS YOUR FRIEND</a:t>
            </a:r>
          </a:p>
          <a:p>
            <a:endParaRPr lang="en-US" dirty="0" smtClean="0"/>
          </a:p>
          <a:p>
            <a:r>
              <a:rPr lang="en-US" dirty="0" smtClean="0"/>
              <a:t>5</a:t>
            </a:r>
            <a:r>
              <a:rPr lang="en-US" baseline="0" dirty="0" smtClean="0"/>
              <a:t> min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5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</a:t>
            </a:r>
            <a:r>
              <a:rPr lang="en-US" baseline="0" dirty="0" err="1" smtClean="0"/>
              <a:t>declar</a:t>
            </a:r>
            <a:r>
              <a:rPr lang="en-US" baseline="0" dirty="0" smtClean="0"/>
              <a:t>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data[0].tags</a:t>
            </a:r>
            <a:r>
              <a:rPr lang="en-US" baseline="0" dirty="0" smtClean="0"/>
              <a:t> OR data[0][“tags”]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data[1].categories[1].label OR data[1][“categories”][1][“label”]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Number – Integer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data[2].image[0].title OR data[2][“image”][0][“title”]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2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smtClean="0"/>
              <a:t>/gifs/foxsports-football-soccer-futbol-Qw4X3FCYb9sflH9HgBO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6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3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22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House analogy:</a:t>
            </a:r>
            <a:r>
              <a:rPr lang="en-US" baseline="0" dirty="0" smtClean="0"/>
              <a:t> Drywall is HTML, Paint inside is CSS, JS is the door handles, windows --- plumbing and electrical are server-side backend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4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JS was</a:t>
            </a:r>
            <a:r>
              <a:rPr lang="en-US" baseline="0" dirty="0" smtClean="0"/>
              <a:t> done as a marketing move since Java (another programming language – used to build Gmail and Blue Ray Discs)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– European Computer Manufactures Association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ES5 runs in the current browsers</a:t>
            </a:r>
          </a:p>
          <a:p>
            <a:r>
              <a:rPr lang="en-US" baseline="0" dirty="0" smtClean="0"/>
              <a:t>ES6 needs a compiler (Babel)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https://www.w3.org/community/</a:t>
            </a:r>
            <a:r>
              <a:rPr lang="en-US" baseline="0" dirty="0" err="1" smtClean="0"/>
              <a:t>webed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A_Short_History_of_JavaScript</a:t>
            </a:r>
            <a:endParaRPr lang="en-US" baseline="0" dirty="0" smtClean="0"/>
          </a:p>
          <a:p>
            <a:r>
              <a:rPr lang="en-US" dirty="0" smtClean="0"/>
              <a:t>Credit: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/questions/912479/what-is-the-difference-between-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-and-</a:t>
            </a:r>
            <a:r>
              <a:rPr lang="en-US" baseline="0" dirty="0" err="1" smtClean="0"/>
              <a:t>ecmascript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5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other implementations</a:t>
            </a:r>
            <a:r>
              <a:rPr lang="en-US" baseline="0" dirty="0" smtClean="0"/>
              <a:t> of ES such as ActionScript and JScript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02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SCREENSHOT OF WHAT I’M DOING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Dragonfly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eveloper.mozilla.org/en-US/docs/Web/JavaScript/Reference/Global_Objects/Array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academy.commerce.gov/" TargetMode="External"/><Relationship Id="rId3" Type="http://schemas.openxmlformats.org/officeDocument/2006/relationships/hyperlink" Target="mailto:dataacademy@doc.gov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abrown/JS_Class_Sept_201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FYI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19386"/>
          </a:xfrm>
        </p:spPr>
        <p:txBody>
          <a:bodyPr>
            <a:normAutofit/>
          </a:bodyPr>
          <a:lstStyle/>
          <a:p>
            <a:r>
              <a:rPr lang="en-US" dirty="0" smtClean="0"/>
              <a:t>I am going to make mistakes. I am going to get things wrong. </a:t>
            </a:r>
          </a:p>
          <a:p>
            <a:r>
              <a:rPr lang="en-US" dirty="0" smtClean="0"/>
              <a:t>I am going to fail. This is okay!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20" y="295148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repo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folder (directory) in Code editor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Find folder on your machine using ‘Finder’ (Mac) or ‘Windows Explorer’ (PC)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019801" cy="4023360"/>
          </a:xfrm>
        </p:spPr>
        <p:txBody>
          <a:bodyPr/>
          <a:lstStyle/>
          <a:p>
            <a:r>
              <a:rPr lang="en-US" dirty="0" smtClean="0"/>
              <a:t>2 Options</a:t>
            </a:r>
          </a:p>
          <a:p>
            <a:pPr lvl="1"/>
            <a:r>
              <a:rPr lang="en-US" dirty="0" smtClean="0"/>
              <a:t>Use ‘Developer Tools’ – Right click page – Select Inspect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JSBin.com</a:t>
            </a:r>
            <a:r>
              <a:rPr lang="en-US" dirty="0" smtClean="0"/>
              <a:t> (on next slides)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8" y="2987238"/>
            <a:ext cx="4937125" cy="30857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0" y="2895401"/>
            <a:ext cx="5084064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JSBin.com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3378200"/>
          </a:xfrm>
        </p:spPr>
        <p:txBody>
          <a:bodyPr>
            <a:norm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JSBin.com</a:t>
            </a:r>
            <a:endParaRPr lang="en-US" dirty="0" smtClean="0"/>
          </a:p>
          <a:p>
            <a:pPr lvl="1"/>
            <a:r>
              <a:rPr lang="en-US" dirty="0" smtClean="0"/>
              <a:t>Select ‘JavaScript’</a:t>
            </a:r>
          </a:p>
          <a:p>
            <a:pPr lvl="1"/>
            <a:r>
              <a:rPr lang="en-US" dirty="0" smtClean="0"/>
              <a:t>Select ‘Console’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83480" y="207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307080" y="2203531"/>
            <a:ext cx="4937760" cy="694266"/>
          </a:xfrm>
        </p:spPr>
        <p:txBody>
          <a:bodyPr>
            <a:normAutofit/>
          </a:bodyPr>
          <a:lstStyle/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‘Output’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‘HTML’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9440"/>
            <a:ext cx="5035296" cy="314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139440"/>
            <a:ext cx="5035296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and single quotes</a:t>
            </a:r>
          </a:p>
          <a:p>
            <a:r>
              <a:rPr lang="en-US" dirty="0" smtClean="0"/>
              <a:t>Consists of characters – which are zero-indexed (which includes spaces)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”Hello” – </a:t>
            </a:r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value}”</a:t>
            </a:r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of ‘true’ or ‘false’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Ordered collection of data</a:t>
            </a:r>
          </a:p>
          <a:p>
            <a:r>
              <a:rPr lang="en-US" dirty="0" smtClean="0"/>
              <a:t>Separate each value using a “,” 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Delimiters typically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[3, 2, “hello”, {}, 4.555555, true] </a:t>
            </a:r>
            <a:r>
              <a:rPr lang="en-US" dirty="0">
                <a:sym typeface="Wingdings"/>
              </a:rPr>
              <a:t> One array</a:t>
            </a:r>
            <a:endParaRPr lang="en-US" dirty="0"/>
          </a:p>
          <a:p>
            <a:pPr lvl="2"/>
            <a:r>
              <a:rPr lang="en-US" dirty="0"/>
              <a:t>[“hello”], [37, 91] </a:t>
            </a:r>
            <a:r>
              <a:rPr lang="en-US" dirty="0">
                <a:sym typeface="Wingdings"/>
              </a:rPr>
              <a:t> Two arrays</a:t>
            </a:r>
          </a:p>
          <a:p>
            <a:pPr lvl="2"/>
            <a:r>
              <a:rPr lang="en-US" dirty="0">
                <a:sym typeface="Wingdings"/>
              </a:rPr>
              <a:t>[ [3,2,”hello”], 45, “laugh”]  One array but an array within an array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dirty="0" smtClean="0"/>
              <a:t>Key-value pairs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195}</a:t>
            </a:r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+</a:t>
            </a:r>
          </a:p>
          <a:p>
            <a:pPr lvl="2"/>
            <a:r>
              <a:rPr lang="en-US" dirty="0" smtClean="0"/>
              <a:t>Add numbers, concatenates Strings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Console.log</a:t>
            </a:r>
            <a:r>
              <a:rPr lang="en-US" dirty="0" smtClean="0"/>
              <a:t>() </a:t>
            </a:r>
          </a:p>
          <a:p>
            <a:pPr lvl="1"/>
            <a:r>
              <a:rPr lang="en-US" dirty="0" smtClean="0"/>
              <a:t>Is a function</a:t>
            </a:r>
          </a:p>
          <a:p>
            <a:pPr lvl="1"/>
            <a:r>
              <a:rPr lang="en-US" dirty="0" smtClean="0"/>
              <a:t>Returns the value computed to the console</a:t>
            </a:r>
          </a:p>
          <a:p>
            <a:pPr lvl="1"/>
            <a:endParaRPr lang="en-US" dirty="0"/>
          </a:p>
          <a:p>
            <a:r>
              <a:rPr lang="en-US" dirty="0" err="1" smtClean="0"/>
              <a:t>typeof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Is an operator</a:t>
            </a:r>
          </a:p>
          <a:p>
            <a:pPr lvl="1"/>
            <a:r>
              <a:rPr lang="en-US" dirty="0" smtClean="0"/>
              <a:t>Tells you the data type of an input</a:t>
            </a:r>
          </a:p>
          <a:p>
            <a:pPr lvl="1"/>
            <a:endParaRPr lang="en-US" dirty="0"/>
          </a:p>
          <a:p>
            <a:r>
              <a:rPr lang="en-US" dirty="0" smtClean="0"/>
              <a:t>In Chrome Console or </a:t>
            </a:r>
            <a:r>
              <a:rPr lang="en-US" dirty="0" err="1" smtClean="0"/>
              <a:t>JSBin</a:t>
            </a:r>
            <a:r>
              <a:rPr lang="en-US" dirty="0" smtClean="0"/>
              <a:t> – play with using </a:t>
            </a:r>
            <a:r>
              <a:rPr lang="en-US" dirty="0" err="1" smtClean="0"/>
              <a:t>typeof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and operators</a:t>
            </a:r>
          </a:p>
          <a:p>
            <a:pPr lvl="1"/>
            <a:r>
              <a:rPr lang="en-US" dirty="0" smtClean="0"/>
              <a:t>Type in console:</a:t>
            </a:r>
          </a:p>
          <a:p>
            <a:pPr lvl="2"/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typeof</a:t>
            </a:r>
            <a:r>
              <a:rPr lang="en-US" dirty="0" smtClean="0"/>
              <a:t> ANYTHINGYOUWANT)</a:t>
            </a:r>
          </a:p>
          <a:p>
            <a:pPr lvl="1"/>
            <a:r>
              <a:rPr lang="en-US" dirty="0" smtClean="0"/>
              <a:t>Press enter (in console) or click ‘Run’ in console in </a:t>
            </a:r>
            <a:r>
              <a:rPr lang="en-US" dirty="0" err="1" smtClean="0"/>
              <a:t>JSBin</a:t>
            </a:r>
            <a:endParaRPr lang="en-US" dirty="0" smtClean="0"/>
          </a:p>
          <a:p>
            <a:pPr lvl="1"/>
            <a:r>
              <a:rPr lang="en-US" dirty="0" smtClean="0"/>
              <a:t>Remember to use “ “ for strings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80" y="2346960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 What is Front-End engineering?</a:t>
            </a:r>
          </a:p>
          <a:p>
            <a:r>
              <a:rPr lang="en-US" dirty="0" smtClean="0"/>
              <a:t>2. Are JavaScript and ES equivalents?</a:t>
            </a:r>
          </a:p>
          <a:p>
            <a:r>
              <a:rPr lang="en-US" dirty="0"/>
              <a:t>3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4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5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6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 smtClean="0"/>
              <a:t>7. True/False: I can have mixed data types in my array.</a:t>
            </a:r>
          </a:p>
          <a:p>
            <a:r>
              <a:rPr lang="en-US" dirty="0" smtClean="0"/>
              <a:t>8. How can I check a datatype using my computer?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BY ORDERED?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piece of data has an index (order-value associated with it)</a:t>
            </a:r>
          </a:p>
          <a:p>
            <a:pPr lvl="1"/>
            <a:r>
              <a:rPr lang="en-US" dirty="0" smtClean="0"/>
              <a:t>Is zero-indexed (first item has the index of 0)</a:t>
            </a:r>
          </a:p>
          <a:p>
            <a:pPr lvl="1"/>
            <a:endParaRPr lang="en-US" dirty="0"/>
          </a:p>
          <a:p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Pieces of data are not indexed</a:t>
            </a:r>
          </a:p>
          <a:p>
            <a:pPr lvl="1"/>
            <a:r>
              <a:rPr lang="en-US" dirty="0" smtClean="0"/>
              <a:t>Data based on key-value pairs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82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Elements are stored in sequential order</a:t>
            </a:r>
          </a:p>
          <a:p>
            <a:pPr lvl="2"/>
            <a:r>
              <a:rPr lang="en-US" dirty="0" smtClean="0"/>
              <a:t>First position is 0, second position is 1,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# of elements found by (length – 1)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names = [‘</a:t>
            </a:r>
            <a:r>
              <a:rPr lang="en-US" dirty="0" err="1" smtClean="0"/>
              <a:t>Beyonce</a:t>
            </a:r>
            <a:r>
              <a:rPr lang="en-US" dirty="0" smtClean="0"/>
              <a:t>’, ‘</a:t>
            </a:r>
            <a:r>
              <a:rPr lang="en-US" dirty="0" err="1" smtClean="0"/>
              <a:t>Bey</a:t>
            </a:r>
            <a:r>
              <a:rPr lang="en-US" dirty="0" smtClean="0"/>
              <a:t>’, ‘</a:t>
            </a:r>
            <a:r>
              <a:rPr lang="en-US" dirty="0" err="1" smtClean="0"/>
              <a:t>Yonce</a:t>
            </a:r>
            <a:r>
              <a:rPr lang="en-US" dirty="0" smtClean="0"/>
              <a:t>’];</a:t>
            </a:r>
          </a:p>
          <a:p>
            <a:pPr lvl="1"/>
            <a:r>
              <a:rPr lang="en-US" dirty="0" smtClean="0"/>
              <a:t>names[0] = ‘</a:t>
            </a:r>
            <a:r>
              <a:rPr lang="en-US" dirty="0" err="1" smtClean="0"/>
              <a:t>Beyonce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names[2] = ?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Other methods you can use with arrays:</a:t>
            </a:r>
          </a:p>
          <a:p>
            <a:pPr lvl="2"/>
            <a:r>
              <a:rPr lang="en-US" dirty="0" smtClean="0"/>
              <a:t>Slice();</a:t>
            </a:r>
          </a:p>
          <a:p>
            <a:pPr lvl="2"/>
            <a:r>
              <a:rPr lang="en-US" dirty="0" smtClean="0"/>
              <a:t>Reverse();</a:t>
            </a:r>
          </a:p>
          <a:p>
            <a:pPr lvl="2"/>
            <a:r>
              <a:rPr lang="en-US" dirty="0" err="1" smtClean="0"/>
              <a:t>toString</a:t>
            </a:r>
            <a:r>
              <a:rPr lang="en-US" dirty="0" smtClean="0"/>
              <a:t>();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Other methods: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developer.mozilla.org/en-US/docs/Web/JavaScript/Reference/Global_Objects/Array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2"/>
            <a:r>
              <a:rPr lang="en-US" dirty="0" smtClean="0"/>
              <a:t>KEY: VALUE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newObject</a:t>
            </a:r>
            <a:r>
              <a:rPr lang="en-US" dirty="0" smtClean="0"/>
              <a:t> = {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name: ”Mark Brown II”,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position: “ Developer”,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employer: “Department of Commerce”</a:t>
            </a:r>
          </a:p>
          <a:p>
            <a:pPr marL="384048" lvl="2" indent="0">
              <a:buNone/>
            </a:pPr>
            <a:r>
              <a:rPr lang="en-US" dirty="0" smtClean="0"/>
              <a:t>}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Access values by:</a:t>
            </a:r>
          </a:p>
          <a:p>
            <a:pPr lvl="2"/>
            <a:r>
              <a:rPr lang="en-US" i="1" dirty="0" err="1" smtClean="0"/>
              <a:t>objectName</a:t>
            </a:r>
            <a:r>
              <a:rPr lang="en-US" i="1" dirty="0" smtClean="0"/>
              <a:t>[key] = value</a:t>
            </a:r>
          </a:p>
          <a:p>
            <a:pPr lvl="3"/>
            <a:r>
              <a:rPr lang="en-US" dirty="0" err="1" smtClean="0"/>
              <a:t>newObject</a:t>
            </a:r>
            <a:r>
              <a:rPr lang="en-US" dirty="0" smtClean="0"/>
              <a:t>[name] = ”Mark Brown II”</a:t>
            </a:r>
          </a:p>
          <a:p>
            <a:pPr lvl="3"/>
            <a:r>
              <a:rPr lang="en-US" dirty="0" err="1" smtClean="0"/>
              <a:t>newObject</a:t>
            </a:r>
            <a:r>
              <a:rPr lang="en-US" dirty="0" smtClean="0"/>
              <a:t>[“position”] = ?</a:t>
            </a:r>
          </a:p>
          <a:p>
            <a:pPr lvl="2"/>
            <a:r>
              <a:rPr lang="en-US" i="1" dirty="0" err="1" smtClean="0"/>
              <a:t>objectName.key</a:t>
            </a:r>
            <a:r>
              <a:rPr lang="en-US" i="1" dirty="0" smtClean="0"/>
              <a:t> = value</a:t>
            </a:r>
          </a:p>
          <a:p>
            <a:pPr lvl="3"/>
            <a:r>
              <a:rPr lang="en-US" dirty="0" err="1" smtClean="0"/>
              <a:t>newObject.employer</a:t>
            </a:r>
            <a:r>
              <a:rPr lang="en-US" dirty="0" smtClean="0"/>
              <a:t> = ?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Always use a </a:t>
            </a:r>
            <a:r>
              <a:rPr lang="en-US" dirty="0" smtClean="0"/>
              <a:t>“;”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r>
              <a:rPr lang="en-US" dirty="0" smtClean="0"/>
              <a:t> = “Mark”;</a:t>
            </a:r>
          </a:p>
          <a:p>
            <a:pPr lvl="1"/>
            <a:r>
              <a:rPr lang="en-US" dirty="0" smtClean="0"/>
              <a:t>Can assign variables any value – including arrays, objects, functions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‘JavaScript’,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‘Ruby on Rails’,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‘C++’, 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‘Java’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‘Java’?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‘web’,</a:t>
            </a:r>
          </a:p>
          <a:p>
            <a:pPr marL="201168" lvl="1" indent="0">
              <a:buNone/>
            </a:pPr>
            <a:r>
              <a:rPr lang="en-US" dirty="0" smtClean="0"/>
              <a:t>	language: ‘JavaScript’,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‘object’,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    ‘BEA’, ‘NOAA’, ‘NIST’, ‘ESA’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practiceObject.language</a:t>
            </a:r>
            <a:r>
              <a:rPr lang="en-US" sz="1800" dirty="0" smtClean="0"/>
              <a:t>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‘NOAA’?</a:t>
            </a:r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3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BREAK!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46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64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DoC</a:t>
            </a:r>
            <a:r>
              <a:rPr lang="en-US" dirty="0" smtClean="0"/>
              <a:t> JSON example:</a:t>
            </a:r>
          </a:p>
          <a:p>
            <a:endParaRPr lang="en-US" dirty="0"/>
          </a:p>
          <a:p>
            <a:r>
              <a:rPr lang="en-US" dirty="0" smtClean="0"/>
              <a:t>1. How would I get the array of “tags” from the first object in the ”data” array?</a:t>
            </a:r>
          </a:p>
          <a:p>
            <a:r>
              <a:rPr lang="en-US" dirty="0" smtClean="0"/>
              <a:t>2. How would I get the value of “label” in the second object from the “categories” array of the second object?</a:t>
            </a:r>
          </a:p>
          <a:p>
            <a:r>
              <a:rPr lang="en-US" dirty="0" smtClean="0"/>
              <a:t>3. What is the value of “galleries” for the third object in the “data” array?</a:t>
            </a:r>
          </a:p>
          <a:p>
            <a:r>
              <a:rPr lang="en-US" dirty="0" smtClean="0"/>
              <a:t>4. What is the data type of the value of “id”?</a:t>
            </a:r>
          </a:p>
          <a:p>
            <a:r>
              <a:rPr lang="en-US" dirty="0" smtClean="0"/>
              <a:t>5. How would I get the title of the image for the “25 Years of Supporting U.S. Manufacturing” object?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38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Text-based detail breakdown of what you want to do in your code</a:t>
            </a:r>
          </a:p>
          <a:p>
            <a:r>
              <a:rPr lang="en-US" dirty="0" smtClean="0"/>
              <a:t>MAKE NO ASSUMPTIONS</a:t>
            </a:r>
          </a:p>
          <a:p>
            <a:r>
              <a:rPr lang="en-US" dirty="0" smtClean="0"/>
              <a:t>Every detail counts</a:t>
            </a:r>
          </a:p>
          <a:p>
            <a:endParaRPr lang="en-US" dirty="0"/>
          </a:p>
          <a:p>
            <a:r>
              <a:rPr lang="en-US" dirty="0" smtClean="0"/>
              <a:t>1. I want to alphabetize everyone’s first name in this room. </a:t>
            </a:r>
          </a:p>
          <a:p>
            <a:r>
              <a:rPr lang="en-US" dirty="0" smtClean="0"/>
              <a:t>2. I gave you a list of 10 numbers, how would I put them in order? </a:t>
            </a:r>
          </a:p>
          <a:p>
            <a:r>
              <a:rPr lang="en-US" dirty="0" smtClean="0"/>
              <a:t>3. I hand you a grade book and if a grade is greater than 60, print “passed” – else, print “failed”</a:t>
            </a:r>
          </a:p>
          <a:p>
            <a:r>
              <a:rPr lang="en-US" dirty="0" smtClean="0"/>
              <a:t>4. I give you a box full of books and tapes, I want you put the tapes in one box and the books in another 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6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 wanted the “label” for every object in the “data” array?</a:t>
            </a:r>
          </a:p>
          <a:p>
            <a:pPr lvl="1"/>
            <a:r>
              <a:rPr lang="en-US" dirty="0" smtClean="0"/>
              <a:t>That’s where looping kicks in!</a:t>
            </a:r>
          </a:p>
          <a:p>
            <a:pPr lvl="1"/>
            <a:r>
              <a:rPr lang="en-US" dirty="0" smtClean="0"/>
              <a:t>INTRODUCING:</a:t>
            </a:r>
          </a:p>
          <a:p>
            <a:pPr lvl="2"/>
            <a:r>
              <a:rPr lang="en-US" dirty="0" smtClean="0"/>
              <a:t>++ operator – Increments value by 1</a:t>
            </a:r>
          </a:p>
          <a:p>
            <a:pPr lvl="2"/>
            <a:r>
              <a:rPr lang="en-US" dirty="0" smtClean="0"/>
              <a:t>-- operator – Decreases value by 1</a:t>
            </a:r>
          </a:p>
          <a:p>
            <a:r>
              <a:rPr lang="en-US" dirty="0" smtClean="0"/>
              <a:t>FOR ARRAYS: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60" y="412242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beyonceSongs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adds 2 to every item in the </a:t>
            </a:r>
            <a:r>
              <a:rPr lang="en-US" dirty="0" err="1" smtClean="0"/>
              <a:t>numberArray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63" y="2730500"/>
            <a:ext cx="6121400" cy="1644650"/>
          </a:xfrm>
        </p:spPr>
      </p:pic>
    </p:spTree>
    <p:extLst>
      <p:ext uri="{BB962C8B-B14F-4D97-AF65-F5344CB8AC3E}">
        <p14:creationId xmlns:p14="http://schemas.microsoft.com/office/powerpoint/2010/main" val="309848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lemonadeAlbum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lemonadeAlbum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6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github.com/maabrown/JS_Class_Sept_2016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Resuable</a:t>
            </a:r>
            <a:r>
              <a:rPr lang="en-US" dirty="0" smtClean="0"/>
              <a:t> 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Executed (usually)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Calling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 smtClean="0"/>
              <a:t>Pass in those values to function when calling it</a:t>
            </a:r>
          </a:p>
          <a:p>
            <a:r>
              <a:rPr lang="en-US" dirty="0" smtClean="0"/>
              <a:t>Uses those values in its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functions computation</a:t>
            </a:r>
          </a:p>
          <a:p>
            <a:r>
              <a:rPr lang="en-US" dirty="0" smtClean="0"/>
              <a:t>REMEMBER: ‘return’ stops the function’s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Understand Front-End vs. Back-End</a:t>
            </a:r>
          </a:p>
          <a:p>
            <a:r>
              <a:rPr lang="en-US" dirty="0" smtClean="0"/>
              <a:t>Know JS data types</a:t>
            </a:r>
          </a:p>
          <a:p>
            <a:r>
              <a:rPr lang="en-US" dirty="0" smtClean="0"/>
              <a:t>Recognize Array vs. Object</a:t>
            </a:r>
          </a:p>
          <a:p>
            <a:r>
              <a:rPr lang="en-US" dirty="0" smtClean="0"/>
              <a:t>Implement Looping</a:t>
            </a:r>
          </a:p>
          <a:p>
            <a:r>
              <a:rPr lang="en-US" dirty="0" smtClean="0"/>
              <a:t>Write Functions – Scope</a:t>
            </a:r>
          </a:p>
          <a:p>
            <a:r>
              <a:rPr lang="en-US" dirty="0" smtClean="0"/>
              <a:t>Use JQuery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4501515"/>
            <a:ext cx="4463828" cy="9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7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</a:t>
            </a:r>
          </a:p>
          <a:p>
            <a:r>
              <a:rPr lang="en-US" dirty="0" smtClean="0"/>
              <a:t>2. Write a function that will square any number I pass into it.</a:t>
            </a:r>
          </a:p>
          <a:p>
            <a:r>
              <a:rPr lang="en-US" dirty="0" smtClean="0"/>
              <a:t>3. Write a function that will take a value and add it to an array.</a:t>
            </a:r>
          </a:p>
          <a:p>
            <a:r>
              <a:rPr lang="en-US" dirty="0" smtClean="0"/>
              <a:t>4.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 object by looping.</a:t>
            </a:r>
          </a:p>
          <a:p>
            <a:r>
              <a:rPr lang="en-US" dirty="0" smtClean="0"/>
              <a:t>5. Write a function that will add 1 to every element of an array by looping.</a:t>
            </a:r>
          </a:p>
          <a:p>
            <a:r>
              <a:rPr lang="en-US" dirty="0" smtClean="0"/>
              <a:t>6.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</a:t>
            </a:r>
          </a:p>
          <a:p>
            <a:r>
              <a:rPr lang="en-US" dirty="0" smtClean="0"/>
              <a:t>2. Write a function that will square any number I pass into it.</a:t>
            </a:r>
          </a:p>
          <a:p>
            <a:r>
              <a:rPr lang="en-US" dirty="0" smtClean="0"/>
              <a:t>3. Write a function that will take a value and add it to an array.</a:t>
            </a:r>
          </a:p>
          <a:p>
            <a:r>
              <a:rPr lang="en-US" dirty="0" smtClean="0"/>
              <a:t>4.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 object by looping.</a:t>
            </a:r>
          </a:p>
          <a:p>
            <a:r>
              <a:rPr lang="en-US" dirty="0" smtClean="0"/>
              <a:t>5. Write a function that will add 1 to every element of an array by looping.</a:t>
            </a:r>
          </a:p>
          <a:p>
            <a:r>
              <a:rPr lang="en-US" dirty="0" smtClean="0"/>
              <a:t>6.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3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 smtClean="0"/>
              <a:t>4. What’s another name for JavaScript?</a:t>
            </a:r>
          </a:p>
          <a:p>
            <a:r>
              <a:rPr lang="en-US" dirty="0" smtClean="0"/>
              <a:t>5. True/False: JSON is a group of arrays.</a:t>
            </a:r>
          </a:p>
          <a:p>
            <a:r>
              <a:rPr lang="en-US" dirty="0" smtClean="0"/>
              <a:t>6. True/False: Functions must always take a parameter.</a:t>
            </a:r>
          </a:p>
          <a:p>
            <a:r>
              <a:rPr lang="en-US" dirty="0" smtClean="0"/>
              <a:t>7. True/False: Less code is always better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School</a:t>
            </a:r>
          </a:p>
          <a:p>
            <a:r>
              <a:rPr lang="en-US" dirty="0" smtClean="0"/>
              <a:t>Eloquent JavaScript</a:t>
            </a:r>
          </a:p>
          <a:p>
            <a:r>
              <a:rPr lang="en-US" dirty="0" err="1" smtClean="0"/>
              <a:t>Pluralsight</a:t>
            </a:r>
            <a:endParaRPr lang="en-US" dirty="0" smtClean="0"/>
          </a:p>
          <a:p>
            <a:r>
              <a:rPr lang="en-US" dirty="0" err="1" smtClean="0"/>
              <a:t>Udacity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vs Back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Front-End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The development of client / browser code (HTML, CSS, JS), i.e. what the user sees and interacts with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is Back-End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The development of server-side code that handles things like routing, data handling and databases (Ruby, Python, Java), i.e. the stuff "behind the scenes" that makes web applications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352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" y="2547620"/>
            <a:ext cx="5715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Created in 10 days in May 1995 – Brendan </a:t>
            </a:r>
            <a:r>
              <a:rPr lang="en-US" dirty="0" err="1" smtClean="0"/>
              <a:t>Eich</a:t>
            </a:r>
            <a:r>
              <a:rPr lang="en-US" dirty="0" smtClean="0"/>
              <a:t> (Brave Software)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Originally called Mocha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LiveScript</a:t>
            </a:r>
            <a:r>
              <a:rPr lang="en-US" dirty="0" smtClean="0">
                <a:sym typeface="Wingdings"/>
              </a:rPr>
              <a:t>  JavaScript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Standardized in 1996-1997 (via ECMA)</a:t>
            </a:r>
          </a:p>
          <a:p>
            <a:pPr lvl="2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Official Release ECMA-262: ECMAScript  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Mostly used in web browsers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Web engines: V8 (Chrome, Opera), Nitro (Safari), </a:t>
            </a:r>
            <a:r>
              <a:rPr lang="en-US" dirty="0" err="1" smtClean="0"/>
              <a:t>SpiderMonkey</a:t>
            </a:r>
            <a:r>
              <a:rPr lang="en-US" dirty="0" smtClean="0"/>
              <a:t> (Firefox), Jscript 9.0 (IE)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ES is </a:t>
            </a:r>
            <a:r>
              <a:rPr lang="en-US" i="1" dirty="0"/>
              <a:t>a standard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JavaScript is JS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JS is an </a:t>
            </a:r>
            <a:r>
              <a:rPr lang="en-US" i="1" dirty="0"/>
              <a:t>implementation</a:t>
            </a:r>
            <a:r>
              <a:rPr lang="en-US" dirty="0"/>
              <a:t> of 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Versions of JS are sometimes called ES</a:t>
            </a:r>
            <a:r>
              <a:rPr lang="en-US" dirty="0" smtClean="0"/>
              <a:t>+ version </a:t>
            </a:r>
            <a:r>
              <a:rPr lang="en-US" dirty="0"/>
              <a:t>number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ES5 </a:t>
            </a:r>
            <a:r>
              <a:rPr lang="en-US" dirty="0"/>
              <a:t>(current)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ES6 </a:t>
            </a:r>
            <a:r>
              <a:rPr lang="en-US" dirty="0"/>
              <a:t>(latest)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3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741</TotalTime>
  <Words>2846</Words>
  <Application>Microsoft Macintosh PowerPoint</Application>
  <PresentationFormat>Widescreen</PresentationFormat>
  <Paragraphs>488</Paragraphs>
  <Slides>60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Courier New</vt:lpstr>
      <vt:lpstr>Wingdings</vt:lpstr>
      <vt:lpstr>Retrospect</vt:lpstr>
      <vt:lpstr>Intro to JavaScript</vt:lpstr>
      <vt:lpstr>Who IS Mark Brown II?</vt:lpstr>
      <vt:lpstr>Commerce Data Academy</vt:lpstr>
      <vt:lpstr>Course Files</vt:lpstr>
      <vt:lpstr>GOALS</vt:lpstr>
      <vt:lpstr>Front End vs Back End</vt:lpstr>
      <vt:lpstr>History of JavaScript</vt:lpstr>
      <vt:lpstr>TO BE CLEAR</vt:lpstr>
      <vt:lpstr>LETS GET TO IT!</vt:lpstr>
      <vt:lpstr>Informative Conversation Statements</vt:lpstr>
      <vt:lpstr>FYI</vt:lpstr>
      <vt:lpstr>Getting Started</vt:lpstr>
      <vt:lpstr>Developer Tools (on Chrome)</vt:lpstr>
      <vt:lpstr>JSBin.com</vt:lpstr>
      <vt:lpstr>Data Types</vt:lpstr>
      <vt:lpstr>STRINGS</vt:lpstr>
      <vt:lpstr>NUMBERS - INTEGERS</vt:lpstr>
      <vt:lpstr>NUMBERS - FLOATS </vt:lpstr>
      <vt:lpstr>BOOLEAN</vt:lpstr>
      <vt:lpstr>ARRAY</vt:lpstr>
      <vt:lpstr>OBJECT</vt:lpstr>
      <vt:lpstr>OPERATORS</vt:lpstr>
      <vt:lpstr>CODING TIME</vt:lpstr>
      <vt:lpstr>POP QUIZ!!</vt:lpstr>
      <vt:lpstr>WHAT DO YOU MEAN BY ORDERED?</vt:lpstr>
      <vt:lpstr>ARRAYS (cont.)</vt:lpstr>
      <vt:lpstr>OBJECTS (cont.)</vt:lpstr>
      <vt:lpstr>VARIABLES</vt:lpstr>
      <vt:lpstr>PRACTICE</vt:lpstr>
      <vt:lpstr>BREAK!</vt:lpstr>
      <vt:lpstr>JSON</vt:lpstr>
      <vt:lpstr>PROBLEM SET</vt:lpstr>
      <vt:lpstr>QUESTIONS????</vt:lpstr>
      <vt:lpstr>PSEUDOCODE!!!!</vt:lpstr>
      <vt:lpstr>LOOPING - ARRAY</vt:lpstr>
      <vt:lpstr>PRACTICE</vt:lpstr>
      <vt:lpstr>LOOPING - OBJECT</vt:lpstr>
      <vt:lpstr>PRACTICE</vt:lpstr>
      <vt:lpstr>BREAK!!</vt:lpstr>
      <vt:lpstr>QUESTIONS?????</vt:lpstr>
      <vt:lpstr>FUNCTIONS</vt:lpstr>
      <vt:lpstr>FUNCTIONS</vt:lpstr>
      <vt:lpstr>FUNCTIONS</vt:lpstr>
      <vt:lpstr>FUNCTIONS – Calling and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FUNCTIONS – keyword ‘return’</vt:lpstr>
      <vt:lpstr>FUNCTIONS – keyword ‘return’</vt:lpstr>
      <vt:lpstr>FUNCTIONS – keyword ‘return’</vt:lpstr>
      <vt:lpstr>FUNCTIONS - Readability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64</cp:revision>
  <dcterms:created xsi:type="dcterms:W3CDTF">2016-09-26T13:07:21Z</dcterms:created>
  <dcterms:modified xsi:type="dcterms:W3CDTF">2016-09-27T14:54:58Z</dcterms:modified>
</cp:coreProperties>
</file>